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274" r:id="rId3"/>
    <p:sldId id="257" r:id="rId4"/>
    <p:sldId id="278" r:id="rId5"/>
    <p:sldId id="280" r:id="rId6"/>
    <p:sldId id="281" r:id="rId7"/>
    <p:sldId id="279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5" r:id="rId17"/>
    <p:sldId id="259" r:id="rId18"/>
    <p:sldId id="268" r:id="rId19"/>
    <p:sldId id="269" r:id="rId20"/>
    <p:sldId id="271" r:id="rId21"/>
    <p:sldId id="270" r:id="rId22"/>
    <p:sldId id="267" r:id="rId23"/>
    <p:sldId id="277" r:id="rId24"/>
    <p:sldId id="272" r:id="rId25"/>
    <p:sldId id="273" r:id="rId26"/>
    <p:sldId id="27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1595-0C39-4DDA-A674-4CB5804BCFEA}" type="datetimeFigureOut">
              <a:rPr lang="fr-FR" smtClean="0"/>
              <a:t>15/06/2019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7ED52-5DE0-403A-92DC-CE0885AA32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113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1911-D1B0-42C3-A29D-0F1DC1D559CD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58-CF10-4907-B7E6-3910DA7F802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1F7-9A1E-49DC-BA7A-844FDAE4DBC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1F86-E4D5-42F8-B5F6-53CCDB0822CD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1427-7E58-4032-96EE-CFD07389188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8F1E-1957-4E6E-AEBD-65032A0F9C7B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85189-F540-4D86-BBC1-53C58277C42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1FB0-BA5F-4422-A367-16F754536089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F244-214E-4926-801F-75C753B3EA51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1EE7-0CD6-4A45-AE54-D732047C4709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212-48E1-4524-A86C-8CADEB3AD2B4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80AE-4CC0-4521-88DC-00CCD22A31DC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2F29-F602-4860-9062-04E9FEE64501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5CD1-151F-41B6-9C87-35DB96061AA3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62FC-0854-43BB-9F10-D065E7CEEFB4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8FE7-4B8F-40B4-A1FF-797B45EC4100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2BBE1-22DA-4AC3-B487-BA2281360679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Titre de la séquence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fr-FR" dirty="0"/>
              <a:t>Nom  - Prénom - Date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19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organisation des séances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8300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altLang="fr-FR" dirty="0">
                <a:latin typeface="Century Schoolbook" panose="02040604050505020304" pitchFamily="18" charset="0"/>
              </a:rPr>
              <a:t>				Activités, durées, coordination – TP, TD, Cours, Projet – Savoir-faire et savoirs à transmettre</a:t>
            </a: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1</a:t>
            </a:r>
            <a:r>
              <a:rPr lang="fr-FR" altLang="fr-FR" b="1" dirty="0">
                <a:latin typeface="Century Schoolbook" panose="02040604050505020304" pitchFamily="18" charset="0"/>
              </a:rPr>
              <a:t> : démarche inductive ou déductive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endParaRPr lang="fr-FR" altLang="fr-FR" b="1" dirty="0">
              <a:latin typeface="Century Schoolbook" panose="02040604050505020304" pitchFamily="18" charset="0"/>
            </a:endParaRP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2</a:t>
            </a:r>
            <a:r>
              <a:rPr lang="fr-FR" altLang="fr-FR" b="1" dirty="0">
                <a:latin typeface="Century Schoolbook" panose="02040604050505020304" pitchFamily="18" charset="0"/>
              </a:rPr>
              <a:t> :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</a:p>
          <a:p>
            <a:endParaRPr lang="fr-FR" altLang="fr-FR" b="1" u="sng" dirty="0">
              <a:latin typeface="Century Schoolbook" panose="02040604050505020304" pitchFamily="18" charset="0"/>
            </a:endParaRP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3</a:t>
            </a:r>
            <a:r>
              <a:rPr lang="fr-FR" altLang="fr-FR" b="1" dirty="0">
                <a:latin typeface="Century Schoolbook" panose="02040604050505020304" pitchFamily="18" charset="0"/>
              </a:rPr>
              <a:t> :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</a:p>
          <a:p>
            <a:endParaRPr lang="fr-FR" altLang="fr-FR" b="1" u="sng" dirty="0">
              <a:latin typeface="Century Schoolbook" panose="02040604050505020304" pitchFamily="18" charset="0"/>
            </a:endParaRP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4</a:t>
            </a:r>
            <a:r>
              <a:rPr lang="fr-FR" altLang="fr-FR" b="1" dirty="0">
                <a:latin typeface="Century Schoolbook" panose="02040604050505020304" pitchFamily="18" charset="0"/>
              </a:rPr>
              <a:t> :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21B7A1-DBC0-4548-A7E4-A6CEF899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73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organisation des séances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21B7A1-DBC0-4548-A7E4-A6CEF899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6965F6F-68F7-439E-ABF4-39B1130B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262"/>
          <a:stretch>
            <a:fillRect/>
          </a:stretch>
        </p:blipFill>
        <p:spPr bwMode="auto">
          <a:xfrm>
            <a:off x="3910576" y="1905000"/>
            <a:ext cx="39100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E165C237-04BB-4216-9E8E-A587631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18" b="23476"/>
          <a:stretch>
            <a:fillRect/>
          </a:stretch>
        </p:blipFill>
        <p:spPr bwMode="auto">
          <a:xfrm>
            <a:off x="3899463" y="4497388"/>
            <a:ext cx="39100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7">
            <a:extLst>
              <a:ext uri="{FF2B5EF4-FFF2-40B4-BE49-F238E27FC236}">
                <a16:creationId xmlns:a16="http://schemas.microsoft.com/office/drawing/2014/main" id="{AB0BD196-F886-48A3-BD3F-9AC48BBD0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6113" y="5738019"/>
            <a:ext cx="1368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TD Simulation</a:t>
            </a:r>
          </a:p>
        </p:txBody>
      </p:sp>
      <p:sp>
        <p:nvSpPr>
          <p:cNvPr id="10" name="ZoneTexte 8">
            <a:extLst>
              <a:ext uri="{FF2B5EF4-FFF2-40B4-BE49-F238E27FC236}">
                <a16:creationId xmlns:a16="http://schemas.microsoft.com/office/drawing/2014/main" id="{A2EDD3F5-9AEA-4498-A88C-EA760ADD8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612" y="3498031"/>
            <a:ext cx="5032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TP</a:t>
            </a:r>
          </a:p>
        </p:txBody>
      </p:sp>
      <p:sp>
        <p:nvSpPr>
          <p:cNvPr id="11" name="ZoneTexte 9">
            <a:extLst>
              <a:ext uri="{FF2B5EF4-FFF2-40B4-BE49-F238E27FC236}">
                <a16:creationId xmlns:a16="http://schemas.microsoft.com/office/drawing/2014/main" id="{09668AF0-6275-475D-A422-DE9662ADB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186" y="3204393"/>
            <a:ext cx="720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C/TD</a:t>
            </a:r>
          </a:p>
        </p:txBody>
      </p:sp>
      <p:sp>
        <p:nvSpPr>
          <p:cNvPr id="12" name="ZoneTexte 10">
            <a:extLst>
              <a:ext uri="{FF2B5EF4-FFF2-40B4-BE49-F238E27FC236}">
                <a16:creationId xmlns:a16="http://schemas.microsoft.com/office/drawing/2014/main" id="{0C603276-6131-4ECE-960B-9F88BD729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743" y="5765391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solidFill>
                  <a:srgbClr val="FF0000"/>
                </a:solidFill>
                <a:latin typeface="Century Schoolbook" panose="02040604050505020304" pitchFamily="18" charset="0"/>
              </a:rPr>
              <a:t>Synthèse</a:t>
            </a:r>
          </a:p>
        </p:txBody>
      </p:sp>
      <p:sp>
        <p:nvSpPr>
          <p:cNvPr id="13" name="ZoneTexte 11">
            <a:extLst>
              <a:ext uri="{FF2B5EF4-FFF2-40B4-BE49-F238E27FC236}">
                <a16:creationId xmlns:a16="http://schemas.microsoft.com/office/drawing/2014/main" id="{917EE473-8635-4593-A142-85E2ADCDD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4426" y="3878468"/>
            <a:ext cx="12969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solidFill>
                  <a:srgbClr val="FF0000"/>
                </a:solidFill>
                <a:latin typeface="Century Schoolbook" panose="02040604050505020304" pitchFamily="18" charset="0"/>
              </a:rPr>
              <a:t>Restitution</a:t>
            </a:r>
          </a:p>
        </p:txBody>
      </p:sp>
      <p:sp>
        <p:nvSpPr>
          <p:cNvPr id="14" name="ZoneTexte 8">
            <a:extLst>
              <a:ext uri="{FF2B5EF4-FFF2-40B4-BE49-F238E27FC236}">
                <a16:creationId xmlns:a16="http://schemas.microsoft.com/office/drawing/2014/main" id="{EB65A9EC-5B82-4CB1-A5DC-CA6502CB5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8540" y="3074194"/>
            <a:ext cx="12969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Lancement</a:t>
            </a:r>
          </a:p>
        </p:txBody>
      </p:sp>
      <p:sp>
        <p:nvSpPr>
          <p:cNvPr id="15" name="ZoneTexte 9">
            <a:extLst>
              <a:ext uri="{FF2B5EF4-FFF2-40B4-BE49-F238E27FC236}">
                <a16:creationId xmlns:a16="http://schemas.microsoft.com/office/drawing/2014/main" id="{C0887BED-24F1-47AA-A639-83FC1E76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4911" y="5793044"/>
            <a:ext cx="1223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Evaluation</a:t>
            </a:r>
          </a:p>
        </p:txBody>
      </p:sp>
      <p:sp>
        <p:nvSpPr>
          <p:cNvPr id="16" name="ZoneTexte 9">
            <a:extLst>
              <a:ext uri="{FF2B5EF4-FFF2-40B4-BE49-F238E27FC236}">
                <a16:creationId xmlns:a16="http://schemas.microsoft.com/office/drawing/2014/main" id="{098E794B-FB67-439F-B913-EE0B9BA80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079" y="5793044"/>
            <a:ext cx="14771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Remédiation</a:t>
            </a:r>
          </a:p>
        </p:txBody>
      </p:sp>
    </p:spTree>
    <p:extLst>
      <p:ext uri="{BB962C8B-B14F-4D97-AF65-F5344CB8AC3E}">
        <p14:creationId xmlns:p14="http://schemas.microsoft.com/office/powerpoint/2010/main" val="3008093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structuration des connaissances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Démarche inductive, déductive</a:t>
            </a:r>
          </a:p>
          <a:p>
            <a:r>
              <a:rPr lang="fr-FR" dirty="0"/>
              <a:t>Cours, leçon, synthèse</a:t>
            </a:r>
          </a:p>
          <a:p>
            <a:r>
              <a:rPr lang="fr-FR" dirty="0"/>
              <a:t>Documents remis à l’élève, prise de notes</a:t>
            </a:r>
          </a:p>
          <a:p>
            <a:r>
              <a:rPr lang="fr-FR" dirty="0"/>
              <a:t>Ce qui doit être appris et retenu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67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Phase d’activation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Rappel de la problématique</a:t>
            </a:r>
          </a:p>
          <a:p>
            <a:r>
              <a:rPr lang="fr-FR" dirty="0"/>
              <a:t>Choix des supports / études de cas</a:t>
            </a:r>
          </a:p>
          <a:p>
            <a:r>
              <a:rPr lang="fr-FR" dirty="0"/>
              <a:t>Intervenants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062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Systèmes et études de cas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altLang="fr-FR" dirty="0"/>
              <a:t>Cours :</a:t>
            </a:r>
          </a:p>
          <a:p>
            <a:r>
              <a:rPr lang="fr-FR" altLang="fr-FR" dirty="0"/>
              <a:t>TD : </a:t>
            </a:r>
          </a:p>
          <a:p>
            <a:r>
              <a:rPr lang="fr-FR" altLang="fr-FR" dirty="0"/>
              <a:t>Activités expérimentales :</a:t>
            </a:r>
          </a:p>
          <a:p>
            <a:r>
              <a:rPr lang="fr-FR" altLang="fr-FR" dirty="0"/>
              <a:t>Etude de dossier :</a:t>
            </a:r>
          </a:p>
          <a:p>
            <a:r>
              <a:rPr lang="fr-FR" altLang="fr-FR" dirty="0"/>
              <a:t>Mini-projet :</a:t>
            </a:r>
          </a:p>
          <a:p>
            <a:r>
              <a:rPr lang="fr-FR" altLang="fr-FR" dirty="0"/>
              <a:t>Système présent / distant / réel / instrumenté / didactique</a:t>
            </a:r>
          </a:p>
          <a:p>
            <a:endParaRPr lang="fr-FR" altLang="fr-FR" dirty="0"/>
          </a:p>
          <a:p>
            <a:r>
              <a:rPr lang="fr-FR" altLang="fr-FR" dirty="0"/>
              <a:t>Sous-thème sociétal :</a:t>
            </a:r>
            <a:br>
              <a:rPr lang="fr-FR" altLang="fr-FR" dirty="0"/>
            </a:br>
            <a:r>
              <a:rPr lang="fr-FR" altLang="fr-FR" dirty="0"/>
              <a:t>Sous problématique :</a:t>
            </a:r>
          </a:p>
          <a:p>
            <a:r>
              <a:rPr lang="fr-FR" altLang="fr-FR" dirty="0"/>
              <a:t>Eléments à découvrir :</a:t>
            </a:r>
          </a:p>
          <a:p>
            <a:pPr>
              <a:buFontTx/>
              <a:buChar char="-"/>
            </a:pPr>
            <a:r>
              <a:rPr lang="fr-FR" altLang="fr-FR" dirty="0"/>
              <a:t>Règle :</a:t>
            </a:r>
          </a:p>
          <a:p>
            <a:pPr>
              <a:buFontTx/>
              <a:buChar char="-"/>
            </a:pPr>
            <a:r>
              <a:rPr lang="fr-FR" altLang="fr-FR" dirty="0"/>
              <a:t>Loi :</a:t>
            </a:r>
          </a:p>
          <a:p>
            <a:pPr>
              <a:buFontTx/>
              <a:buChar char="-"/>
            </a:pPr>
            <a:r>
              <a:rPr lang="fr-FR" altLang="fr-FR" dirty="0"/>
              <a:t>Méthode :</a:t>
            </a:r>
          </a:p>
          <a:p>
            <a:pPr>
              <a:buFontTx/>
              <a:buChar char="-"/>
            </a:pPr>
            <a:r>
              <a:rPr lang="fr-FR" altLang="fr-FR" dirty="0"/>
              <a:t>Organisation fonctionnelle :</a:t>
            </a:r>
          </a:p>
          <a:p>
            <a:pPr>
              <a:buFontTx/>
              <a:buChar char="-"/>
            </a:pPr>
            <a:r>
              <a:rPr lang="fr-FR" altLang="fr-FR" dirty="0"/>
              <a:t>Organisation structurelle :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41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Evaluations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altLang="fr-FR" dirty="0"/>
              <a:t>Diagnostique :</a:t>
            </a:r>
          </a:p>
          <a:p>
            <a:r>
              <a:rPr lang="fr-FR" altLang="fr-FR" dirty="0"/>
              <a:t>Formative :</a:t>
            </a:r>
          </a:p>
          <a:p>
            <a:r>
              <a:rPr lang="fr-FR" dirty="0"/>
              <a:t>Sommative :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39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partie : séance à caractère expérimental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0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altLang="fr-FR" sz="2000" dirty="0"/>
              <a:t>Rappel de la question sociétale : (par exemple : quels sont les nouveaux services à développer pour favoriser les déplacements en milieu urbain ?)</a:t>
            </a:r>
          </a:p>
          <a:p>
            <a:pPr>
              <a:lnSpc>
                <a:spcPct val="80000"/>
              </a:lnSpc>
            </a:pPr>
            <a:endParaRPr lang="fr-FR" altLang="fr-FR" sz="2000" dirty="0"/>
          </a:p>
          <a:p>
            <a:pPr>
              <a:lnSpc>
                <a:spcPct val="80000"/>
              </a:lnSpc>
            </a:pPr>
            <a:r>
              <a:rPr lang="fr-FR" altLang="fr-FR" sz="2000" dirty="0"/>
              <a:t>Rappel de la problématique liée aux fonctions de service : (par exemple : quelle énergie faut-il embarquer pour obtenir l’autonomie attendue ?)</a:t>
            </a:r>
          </a:p>
          <a:p>
            <a:pPr>
              <a:lnSpc>
                <a:spcPct val="80000"/>
              </a:lnSpc>
            </a:pPr>
            <a:endParaRPr lang="fr-FR" altLang="fr-FR" sz="2000" dirty="0"/>
          </a:p>
          <a:p>
            <a:pPr>
              <a:lnSpc>
                <a:spcPct val="80000"/>
              </a:lnSpc>
            </a:pPr>
            <a:r>
              <a:rPr lang="fr-FR" altLang="fr-FR" sz="2000" dirty="0"/>
              <a:t>Rappel du problème technique en liaison avec les fonctions techniques du système : (par exemple : comment transmettre un effort ?).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13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fr-FR" alt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7FE40EF-352C-4189-A12A-86B3C3C63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262"/>
          <a:stretch>
            <a:fillRect/>
          </a:stretch>
        </p:blipFill>
        <p:spPr bwMode="auto">
          <a:xfrm>
            <a:off x="4445179" y="2769087"/>
            <a:ext cx="39100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F20D552-070C-464E-94EB-0E2B109B7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18" b="23476"/>
          <a:stretch>
            <a:fillRect/>
          </a:stretch>
        </p:blipFill>
        <p:spPr bwMode="auto">
          <a:xfrm>
            <a:off x="4445179" y="4208950"/>
            <a:ext cx="39100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8">
            <a:extLst>
              <a:ext uri="{FF2B5EF4-FFF2-40B4-BE49-F238E27FC236}">
                <a16:creationId xmlns:a16="http://schemas.microsoft.com/office/drawing/2014/main" id="{804028BC-C257-4311-93AF-43A81B4C9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79" y="3200887"/>
            <a:ext cx="503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>
                <a:latin typeface="Century Schoolbook" panose="02040604050505020304" pitchFamily="18" charset="0"/>
              </a:rPr>
              <a:t>TP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274563-BC9B-402A-8089-B4E729C77729}"/>
              </a:ext>
            </a:extLst>
          </p:cNvPr>
          <p:cNvSpPr/>
          <p:nvPr/>
        </p:nvSpPr>
        <p:spPr>
          <a:xfrm>
            <a:off x="4445179" y="2840525"/>
            <a:ext cx="431800" cy="10795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500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à caractère expérimental :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Choix des compétences / centres d’intérêt</a:t>
            </a:r>
          </a:p>
          <a:p>
            <a:r>
              <a:rPr lang="fr-FR" dirty="0" err="1"/>
              <a:t>Pré-requis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6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1</a:t>
            </a:r>
            <a:r>
              <a:rPr lang="fr-FR" baseline="30000" dirty="0"/>
              <a:t>ere</a:t>
            </a:r>
            <a:r>
              <a:rPr lang="fr-FR" dirty="0"/>
              <a:t> partie : Présentation du système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51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à caractère expérimental : Phase d’activation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24516"/>
          </a:xfrm>
        </p:spPr>
        <p:txBody>
          <a:bodyPr>
            <a:normAutofit fontScale="77500" lnSpcReduction="20000"/>
          </a:bodyPr>
          <a:lstStyle/>
          <a:p>
            <a:r>
              <a:rPr lang="fr-FR" altLang="fr-FR" dirty="0">
                <a:latin typeface="Century Schoolbook" panose="02040604050505020304" pitchFamily="18" charset="0"/>
              </a:rPr>
              <a:t>Rappel de la problématique :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Titre de la séance :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Présentation du support : 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Mise en œuvre du système :</a:t>
            </a:r>
            <a:br>
              <a:rPr lang="fr-FR" altLang="fr-FR" dirty="0">
                <a:latin typeface="Century Schoolbook" panose="02040604050505020304" pitchFamily="18" charset="0"/>
              </a:rPr>
            </a:br>
            <a:r>
              <a:rPr lang="fr-FR" altLang="fr-FR" dirty="0">
                <a:latin typeface="Century Schoolbook" panose="02040604050505020304" pitchFamily="18" charset="0"/>
              </a:rPr>
              <a:t>-Fonctionnement du système :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Consignes de sécurité : 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Description du travail/des activités que les élèves doivent réaliser :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Mesurer des grandeurs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Rechercher des informations (fiche technique, Internet)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Renseigner un modèle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Identifier une structure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Caractériser une fonction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Simuler le comportement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Valider une solution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Prendre des notes / présenter au groupe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309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à caractère expérimental : exploitation du support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altLang="fr-FR" dirty="0"/>
              <a:t>Durée de la séance :</a:t>
            </a:r>
          </a:p>
          <a:p>
            <a:r>
              <a:rPr lang="fr-FR" altLang="fr-FR" dirty="0"/>
              <a:t>Effectif :</a:t>
            </a:r>
          </a:p>
          <a:p>
            <a:r>
              <a:rPr lang="fr-FR" altLang="fr-FR" dirty="0"/>
              <a:t>Objectif :</a:t>
            </a:r>
          </a:p>
          <a:p>
            <a:r>
              <a:rPr lang="fr-FR" altLang="fr-FR" dirty="0"/>
              <a:t>Modalités pédagogiques (transmissives, behavioristes, constructivistes, démarche déductive, démarche inductive, résolution de problème, démarche scientifique, projet) :</a:t>
            </a:r>
          </a:p>
          <a:p>
            <a:r>
              <a:rPr lang="fr-FR" altLang="fr-FR" dirty="0"/>
              <a:t>Type de support : système réel, système distant, système réel instrumenté, système didactisé, système </a:t>
            </a:r>
            <a:r>
              <a:rPr lang="fr-FR" altLang="fr-FR" dirty="0" err="1"/>
              <a:t>maquettisé</a:t>
            </a:r>
            <a:r>
              <a:rPr lang="fr-FR" altLang="fr-FR" dirty="0"/>
              <a:t>, système simulé, modèle de connaissance, modèle de comportement…</a:t>
            </a:r>
          </a:p>
          <a:p>
            <a:r>
              <a:rPr lang="fr-FR" altLang="fr-FR" dirty="0"/>
              <a:t>Organisation (ilots, systèmes utilisés).</a:t>
            </a:r>
          </a:p>
          <a:p>
            <a:r>
              <a:rPr lang="fr-FR" altLang="fr-FR" dirty="0"/>
              <a:t>Scénario des activités à réaliser</a:t>
            </a:r>
          </a:p>
          <a:p>
            <a:r>
              <a:rPr lang="fr-FR" altLang="fr-FR" dirty="0"/>
              <a:t>Documents fournis :</a:t>
            </a:r>
          </a:p>
          <a:p>
            <a:r>
              <a:rPr lang="fr-FR" altLang="fr-FR" dirty="0"/>
              <a:t>Ce qui doit être appris et retenu :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65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Pertinence du support didactisé dans le contexte pédagogique (5 minutes max)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/>
          </a:bodyPr>
          <a:lstStyle/>
          <a:p>
            <a:r>
              <a:rPr lang="fr-FR" dirty="0"/>
              <a:t>Pertinence : </a:t>
            </a:r>
          </a:p>
          <a:p>
            <a:r>
              <a:rPr lang="fr-FR" dirty="0"/>
              <a:t>Nouvelles activités conduites lors de la 3</a:t>
            </a:r>
            <a:r>
              <a:rPr lang="fr-FR" baseline="30000" dirty="0"/>
              <a:t>e</a:t>
            </a:r>
            <a:r>
              <a:rPr lang="fr-FR" dirty="0"/>
              <a:t> partie : </a:t>
            </a:r>
          </a:p>
          <a:p>
            <a:r>
              <a:rPr lang="fr-FR" altLang="fr-FR" dirty="0"/>
              <a:t>Résultats obtenus :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74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</a:t>
            </a:r>
            <a:br>
              <a:rPr lang="fr-FR" dirty="0"/>
            </a:br>
            <a:r>
              <a:rPr lang="fr-FR" dirty="0"/>
              <a:t>Protocole expérimental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 Elaboration</a:t>
            </a:r>
          </a:p>
          <a:p>
            <a:r>
              <a:rPr lang="fr-FR" dirty="0"/>
              <a:t>Justification</a:t>
            </a:r>
          </a:p>
          <a:p>
            <a:r>
              <a:rPr lang="fr-FR" dirty="0"/>
              <a:t>Conduite</a:t>
            </a:r>
          </a:p>
          <a:p>
            <a:r>
              <a:rPr lang="fr-FR" dirty="0"/>
              <a:t>Exploitation</a:t>
            </a:r>
          </a:p>
          <a:p>
            <a:endParaRPr lang="fr-FR" dirty="0"/>
          </a:p>
          <a:p>
            <a:r>
              <a:rPr lang="fr-FR" altLang="fr-FR" dirty="0"/>
              <a:t>Grandeurs physiques à mesurer / simuler :</a:t>
            </a:r>
          </a:p>
          <a:p>
            <a:pPr>
              <a:buFontTx/>
              <a:buChar char="-"/>
            </a:pPr>
            <a:r>
              <a:rPr lang="fr-FR" altLang="fr-FR" dirty="0"/>
              <a:t>Grandeurs statiques :</a:t>
            </a:r>
          </a:p>
          <a:p>
            <a:pPr>
              <a:buFontTx/>
              <a:buChar char="-"/>
            </a:pPr>
            <a:r>
              <a:rPr lang="fr-FR" altLang="fr-FR" dirty="0"/>
              <a:t>Grandeurs dynamiques : (à l’arrêt, à distance, embarquées)</a:t>
            </a:r>
          </a:p>
          <a:p>
            <a:pPr>
              <a:buFontTx/>
              <a:buChar char="-"/>
            </a:pPr>
            <a:endParaRPr lang="fr-FR" altLang="fr-FR" dirty="0"/>
          </a:p>
          <a:p>
            <a:r>
              <a:rPr lang="fr-FR" altLang="fr-FR" dirty="0"/>
              <a:t>Protocole d’essais :</a:t>
            </a:r>
          </a:p>
          <a:p>
            <a:endParaRPr lang="fr-FR" altLang="fr-FR" dirty="0"/>
          </a:p>
          <a:p>
            <a:r>
              <a:rPr lang="fr-FR" altLang="fr-FR" dirty="0"/>
              <a:t>Outils de mesure</a:t>
            </a:r>
          </a:p>
          <a:p>
            <a:r>
              <a:rPr lang="fr-FR" altLang="fr-FR" dirty="0"/>
              <a:t>Méthode de mesure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937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</a:t>
            </a:r>
            <a:br>
              <a:rPr lang="fr-FR" dirty="0"/>
            </a:br>
            <a:r>
              <a:rPr lang="fr-FR" dirty="0"/>
              <a:t>simulation numérique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/>
          </a:bodyPr>
          <a:lstStyle/>
          <a:p>
            <a:r>
              <a:rPr lang="fr-FR" dirty="0"/>
              <a:t>Analyse du comportement</a:t>
            </a:r>
          </a:p>
          <a:p>
            <a:r>
              <a:rPr lang="fr-FR" dirty="0"/>
              <a:t>Procédure de validation</a:t>
            </a:r>
          </a:p>
          <a:p>
            <a:r>
              <a:rPr lang="fr-FR" dirty="0"/>
              <a:t>Ecarts constatés (réel, simulé, attendu):</a:t>
            </a:r>
          </a:p>
          <a:p>
            <a:pPr lvl="1"/>
            <a:r>
              <a:rPr lang="fr-FR" altLang="fr-FR" dirty="0">
                <a:latin typeface="Century Schoolbook" panose="02040604050505020304" pitchFamily="18" charset="0"/>
              </a:rPr>
              <a:t>Causes possibles (hypothèses, conditions d’expérimentation ou de simulation)</a:t>
            </a:r>
          </a:p>
          <a:p>
            <a:pPr lvl="1"/>
            <a:r>
              <a:rPr lang="fr-FR" altLang="fr-FR" dirty="0">
                <a:latin typeface="Century Schoolbook" panose="02040604050505020304" pitchFamily="18" charset="0"/>
              </a:rPr>
              <a:t>Corrections possibles :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9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Dispositifs d’évaluation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altLang="fr-FR" dirty="0"/>
              <a:t>Evaluation diagnostique : s’assurer que l’élève a compris les activités demandées et qu’il sait utiliser le matériel mis à sa disposition, afin que la séance constitue pour lui un défi, sans être insurmontable.</a:t>
            </a:r>
          </a:p>
          <a:p>
            <a:endParaRPr lang="fr-FR" altLang="fr-FR" dirty="0"/>
          </a:p>
          <a:p>
            <a:r>
              <a:rPr lang="fr-FR" altLang="fr-FR" dirty="0"/>
              <a:t>Evaluation formative :</a:t>
            </a:r>
          </a:p>
          <a:p>
            <a:endParaRPr lang="fr-FR" altLang="fr-FR" dirty="0"/>
          </a:p>
          <a:p>
            <a:r>
              <a:rPr lang="fr-FR" altLang="fr-FR" dirty="0"/>
              <a:t>Evaluation sommative :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12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Apports de la séance dans le développement des compétences des élèves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99071"/>
            <a:ext cx="8915400" cy="3834819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altLang="fr-FR" dirty="0"/>
              <a:t> Valeur ajoutée pédagogique :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8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du système (5 min)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8F8F2B-967B-4B0A-9063-770881D5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partie : Synthèse des activités menées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1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Synthèse des activités menées(5 min)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8F8F2B-967B-4B0A-9063-770881D5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0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3</a:t>
            </a:r>
            <a:r>
              <a:rPr lang="fr-FR" baseline="30000" dirty="0"/>
              <a:t>e </a:t>
            </a:r>
            <a:r>
              <a:rPr lang="fr-FR" dirty="0"/>
              <a:t>partie : Exploitation pédagogique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25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contexte pédagogique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Niveau de formation visé :</a:t>
            </a:r>
          </a:p>
          <a:p>
            <a:r>
              <a:rPr lang="fr-FR" altLang="fr-FR" dirty="0"/>
              <a:t>Filière suivie :</a:t>
            </a:r>
          </a:p>
          <a:p>
            <a:r>
              <a:rPr lang="fr-FR" altLang="fr-FR" dirty="0"/>
              <a:t>Enseignement transversal / spécialité : </a:t>
            </a:r>
          </a:p>
          <a:p>
            <a:r>
              <a:rPr lang="fr-FR" altLang="fr-FR" dirty="0"/>
              <a:t>Année / trimestre / semestre :</a:t>
            </a:r>
            <a:endParaRPr lang="fr-FR" dirty="0"/>
          </a:p>
          <a:p>
            <a:r>
              <a:rPr lang="fr-FR" dirty="0"/>
              <a:t>Effectif : </a:t>
            </a:r>
          </a:p>
          <a:p>
            <a:r>
              <a:rPr lang="fr-FR" dirty="0"/>
              <a:t>Volume horaire :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8F8F2B-967B-4B0A-9063-770881D5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4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Problématique technique et scientifique comprenant des activités pratiques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63E07D-B827-438D-A1AC-143863A3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7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Choix des compétences à développer</a:t>
            </a:r>
          </a:p>
          <a:p>
            <a:r>
              <a:rPr lang="fr-FR" dirty="0"/>
              <a:t>Savoir-faire</a:t>
            </a:r>
          </a:p>
          <a:p>
            <a:r>
              <a:rPr lang="fr-FR" dirty="0"/>
              <a:t>Savoirs</a:t>
            </a:r>
          </a:p>
          <a:p>
            <a:r>
              <a:rPr lang="fr-FR" dirty="0"/>
              <a:t>Centres d’intérêt</a:t>
            </a:r>
          </a:p>
          <a:p>
            <a:r>
              <a:rPr lang="fr-FR" dirty="0" err="1"/>
              <a:t>Pré-requis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09176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1405</TotalTime>
  <Words>623</Words>
  <Application>Microsoft Office PowerPoint</Application>
  <PresentationFormat>Grand écran</PresentationFormat>
  <Paragraphs>168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Century Schoolbook</vt:lpstr>
      <vt:lpstr>Wingdings 3</vt:lpstr>
      <vt:lpstr>Brin</vt:lpstr>
      <vt:lpstr>Titre de la séquence</vt:lpstr>
      <vt:lpstr>1ere partie : Présentation du système</vt:lpstr>
      <vt:lpstr>Présentation du système (5 min)</vt:lpstr>
      <vt:lpstr>2e partie : Synthèse des activités menées</vt:lpstr>
      <vt:lpstr>Synthèse des activités menées(5 min)</vt:lpstr>
      <vt:lpstr>3e partie : Exploitation pédagogique</vt:lpstr>
      <vt:lpstr>Trame détaillée : contexte pédagogique</vt:lpstr>
      <vt:lpstr>Problématique technique et scientifique comprenant des activités pratiques</vt:lpstr>
      <vt:lpstr>Trame détaillée</vt:lpstr>
      <vt:lpstr>Trame détaillée : organisation des séances</vt:lpstr>
      <vt:lpstr>Trame détaillée : organisation des séances</vt:lpstr>
      <vt:lpstr>Trame détaillée : structuration des connaissances</vt:lpstr>
      <vt:lpstr>Trame détaillée : Phase d’activation</vt:lpstr>
      <vt:lpstr>Trame détaillée : Systèmes et études de cas</vt:lpstr>
      <vt:lpstr>Trame détaillée : Evaluations</vt:lpstr>
      <vt:lpstr>2e partie : séance à caractère expérimental</vt:lpstr>
      <vt:lpstr>Séance à caractère expérimental : contexte</vt:lpstr>
      <vt:lpstr>Séance à caractère expérimental : contexte</vt:lpstr>
      <vt:lpstr>Séance à caractère expérimental : objectifs</vt:lpstr>
      <vt:lpstr>Séance à caractère expérimental : Phase d’activation</vt:lpstr>
      <vt:lpstr>Séance à caractère expérimental : exploitation du support</vt:lpstr>
      <vt:lpstr>Pertinence du support didactisé dans le contexte pédagogique (5 minutes max)</vt:lpstr>
      <vt:lpstr>Séance à caractère expérimental : Protocole expérimental</vt:lpstr>
      <vt:lpstr>Séance à caractère expérimental : simulation numérique</vt:lpstr>
      <vt:lpstr>Dispositifs d’évaluation</vt:lpstr>
      <vt:lpstr>Apports de la séance dans le développement des compétences des élèves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séquence</dc:title>
  <dc:creator>Emmanuel DENOYER</dc:creator>
  <cp:lastModifiedBy>Emmanuel DENOYER</cp:lastModifiedBy>
  <cp:revision>32</cp:revision>
  <dcterms:created xsi:type="dcterms:W3CDTF">2019-06-15T10:21:09Z</dcterms:created>
  <dcterms:modified xsi:type="dcterms:W3CDTF">2019-06-16T09:47:05Z</dcterms:modified>
</cp:coreProperties>
</file>